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Nunito" panose="020B0604020202020204" charset="0"/>
      <p:regular r:id="rId29"/>
      <p:bold r:id="rId30"/>
      <p:italic r:id="rId31"/>
      <p:boldItalic r:id="rId32"/>
    </p:embeddedFont>
    <p:embeddedFont>
      <p:font typeface="Maven Pro" panose="020B0604020202020204" charset="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512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222339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099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6336e24f5e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6336e24f5e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970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336e24f5e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6336e24f5e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2866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6336e24f5e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6336e24f5e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058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6336e24f5e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6336e24f5e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2012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6336e24f5e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6336e24f5e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36936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336e24f5e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6336e24f5e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2975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336e24f5e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6336e24f5e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8202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6336e24f5e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6336e24f5e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6499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6336e24f5e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6336e24f5e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05017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336e24f5e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336e24f5e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9557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336e24f5e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336e24f5e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0868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336e24f5e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6336e24f5e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30136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6336e24f5e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6336e24f5e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51834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6336e24f5e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6336e24f5e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285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6336e24f5e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6336e24f5e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4836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6336e24f5e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6336e24f5e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9518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6336e24f5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6336e24f5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3073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6336e24f5e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6336e24f5e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6207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336e24f5e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336e24f5e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8859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336e24f5e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336e24f5e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238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336e24f5e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336e24f5e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898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336e24f5e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6336e24f5e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4558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336e24f5e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336e24f5e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1619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6336e24f5e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6336e24f5e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4815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6336e24f5e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6336e24f5e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1548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9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981426" y="1155866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/>
              <a:t>计算机组成原理</a:t>
            </a:r>
            <a:endParaRPr dirty="0"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910001" y="2865711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/>
              <a:t>运算器组成实验</a:t>
            </a:r>
            <a:endParaRPr dirty="0"/>
          </a:p>
        </p:txBody>
      </p:sp>
      <p:pic>
        <p:nvPicPr>
          <p:cNvPr id="2" name="p1">
            <a:hlinkClick r:id="" action="ppaction://media"/>
            <a:extLst>
              <a:ext uri="{FF2B5EF4-FFF2-40B4-BE49-F238E27FC236}">
                <a16:creationId xmlns="" xmlns:a16="http://schemas.microsoft.com/office/drawing/2014/main" id="{90FCCBEE-891C-457A-81B4-52703ACC3C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0001" y="3889522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2"/>
          <p:cNvSpPr txBox="1">
            <a:spLocks noGrp="1"/>
          </p:cNvSpPr>
          <p:nvPr>
            <p:ph type="body" idx="1"/>
          </p:nvPr>
        </p:nvSpPr>
        <p:spPr>
          <a:xfrm>
            <a:off x="1193775" y="346350"/>
            <a:ext cx="3540600" cy="41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/>
              <a:t>回到电路b.八位串行加法器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34" name="Google Shape;334;p22"/>
          <p:cNvSpPr txBox="1">
            <a:spLocks noGrp="1"/>
          </p:cNvSpPr>
          <p:nvPr>
            <p:ph type="body" idx="2"/>
          </p:nvPr>
        </p:nvSpPr>
        <p:spPr>
          <a:xfrm>
            <a:off x="5406825" y="478975"/>
            <a:ext cx="2979000" cy="27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可以看到，在此封装好的八位串行加法器上，采用了上述的</a:t>
            </a:r>
            <a:r>
              <a:rPr lang="zh-CN" sz="12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方法2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来实现OF溢出检测。</a:t>
            </a:r>
            <a:endParaRPr lang="en-US" altLang="zh-CN"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在电路中，我们把最高数据位X6，Y6的运算结果进位输出Cout6与符号位X7，Y7的运算结果进位输出Cout7一同送XOR gate进行判定，结果送OF,实现检测功能。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304800" algn="l" rtl="0">
              <a:spcBef>
                <a:spcPts val="28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304800" algn="l" rtl="0">
              <a:spcBef>
                <a:spcPts val="13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304800" algn="l" rtl="0">
              <a:spcBef>
                <a:spcPts val="13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304800" algn="l" rtl="0">
              <a:spcBef>
                <a:spcPts val="13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304800" algn="l" rtl="0">
              <a:spcBef>
                <a:spcPts val="13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3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35" name="Google Shape;33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6175" y="643575"/>
            <a:ext cx="4180650" cy="2716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2"/>
          <p:cNvSpPr txBox="1">
            <a:spLocks noGrp="1"/>
          </p:cNvSpPr>
          <p:nvPr>
            <p:ph type="body" idx="2"/>
          </p:nvPr>
        </p:nvSpPr>
        <p:spPr>
          <a:xfrm>
            <a:off x="1193775" y="3360250"/>
            <a:ext cx="7191900" cy="13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该电路的</a:t>
            </a:r>
            <a:r>
              <a:rPr lang="zh-CN" sz="12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输入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是8位加数X，8位加数Y以及最低位进位输入Cin。</a:t>
            </a:r>
            <a:r>
              <a:rPr lang="zh-CN" sz="12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输出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是运算结果S,符号位进位Cout以及有符号运算溢出检测符OF。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仔细研究该电路，可以给需要自主完成的“8位串行可控加减法器”以及“4/16/32位快速加法器”提供重要思路。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304800" algn="l" rtl="0">
              <a:spcBef>
                <a:spcPts val="13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304800" algn="l" rtl="0">
              <a:spcBef>
                <a:spcPts val="13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304800" algn="l" rtl="0">
              <a:spcBef>
                <a:spcPts val="13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304800" algn="l" rtl="0">
              <a:spcBef>
                <a:spcPts val="13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3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" name="p10">
            <a:hlinkClick r:id="" action="ppaction://media"/>
            <a:extLst>
              <a:ext uri="{FF2B5EF4-FFF2-40B4-BE49-F238E27FC236}">
                <a16:creationId xmlns="" xmlns:a16="http://schemas.microsoft.com/office/drawing/2014/main" id="{1D93627C-C8CB-4E8C-A3F3-1818C64B98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91912" y="2872887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1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5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/>
              <a:t>1.八位串行可控加减法器</a:t>
            </a:r>
            <a:endParaRPr dirty="0"/>
          </a:p>
        </p:txBody>
      </p:sp>
      <p:sp>
        <p:nvSpPr>
          <p:cNvPr id="342" name="Google Shape;342;p23"/>
          <p:cNvSpPr txBox="1">
            <a:spLocks noGrp="1"/>
          </p:cNvSpPr>
          <p:nvPr>
            <p:ph type="body" idx="1"/>
          </p:nvPr>
        </p:nvSpPr>
        <p:spPr>
          <a:xfrm>
            <a:off x="1303800" y="1260075"/>
            <a:ext cx="7030500" cy="35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r>
              <a:rPr lang="zh-CN" dirty="0"/>
              <a:t>    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上图给出了八位串行可控加减法器的输入输出引脚。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zh-CN" sz="12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输入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：操作数1X的8位数据X7-X0，操作数2Y的八位数据Y7-Y0。最低位进位Cin，加减法控制项Sub。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zh-CN" sz="12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输出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：运算结果S的八位数据S7-S0，最高位进位Cout，有符号运算溢出判断OF。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之前已经给出了8位串行加法器的电路实现，相当于已经有了“加法”功能。根据这个思路，在该实验中，我们</a:t>
            </a:r>
            <a:r>
              <a:rPr lang="zh-CN" sz="12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需要完成“减法”功能，以及“加减法控制”功能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43" name="Google Shape;34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9125" y="1193775"/>
            <a:ext cx="5632399" cy="116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11">
            <a:hlinkClick r:id="" action="ppaction://media"/>
            <a:extLst>
              <a:ext uri="{FF2B5EF4-FFF2-40B4-BE49-F238E27FC236}">
                <a16:creationId xmlns="" xmlns:a16="http://schemas.microsoft.com/office/drawing/2014/main" id="{C70EE8C0-CBE2-4899-8DA1-14CF862B48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27654" y="2084387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7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4"/>
          <p:cNvSpPr txBox="1">
            <a:spLocks noGrp="1"/>
          </p:cNvSpPr>
          <p:nvPr>
            <p:ph type="body" idx="1"/>
          </p:nvPr>
        </p:nvSpPr>
        <p:spPr>
          <a:xfrm>
            <a:off x="1171650" y="751625"/>
            <a:ext cx="7162500" cy="41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zh-CN" sz="12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如何实现“减法”功能？</a:t>
            </a:r>
            <a:endParaRPr sz="12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zh-CN" sz="1200" dirty="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预备知识：补码减法</a:t>
            </a:r>
            <a:endParaRPr sz="1200" dirty="0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课本P62-65对补码的加减法运算有过详细地阐述。其中，</a:t>
            </a:r>
            <a:r>
              <a:rPr lang="zh-CN" sz="12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补码加法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运算有[x]补+[y]补=[x+y]补 （mod M）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同样，对于</a:t>
            </a:r>
            <a:r>
              <a:rPr lang="zh-CN" sz="12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补码减法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运算有[x]补-[y]补=[x]补+[-y]补=[x-y]补，根据这个公式，便把补码减法转换为了补码加法。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这为实现“减法”功能提供了思路，即将“减法”转换为“加法”，用加法电路实现减法运算，把-[y]补转换为+[-y]补来实现。 所以只要把运算数2，也就是除法中的除数y的负数也就是-y的补码表示出来，就可以简单地利用“加法器”来实现减法运算。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8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" name="p12">
            <a:hlinkClick r:id="" action="ppaction://media"/>
            <a:extLst>
              <a:ext uri="{FF2B5EF4-FFF2-40B4-BE49-F238E27FC236}">
                <a16:creationId xmlns="" xmlns:a16="http://schemas.microsoft.com/office/drawing/2014/main" id="{B539368B-DB26-48AD-A14D-E42E40726F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93669" y="1169035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5"/>
          <p:cNvSpPr txBox="1">
            <a:spLocks noGrp="1"/>
          </p:cNvSpPr>
          <p:nvPr>
            <p:ph type="body" idx="1"/>
          </p:nvPr>
        </p:nvSpPr>
        <p:spPr>
          <a:xfrm>
            <a:off x="1171650" y="751625"/>
            <a:ext cx="7162800" cy="41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zh-CN" sz="12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“加减法控制”功能与Sub？</a:t>
            </a:r>
            <a:endParaRPr sz="12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提示：建议Sub值为1时表示减法运算，Sub为0时表示加法运算。根据此提示以及上述的“减法”功能的实现思路加以综合，可以实现“加减法控制”功能。</a:t>
            </a:r>
            <a:r>
              <a:rPr lang="zh-CN" altLang="en-US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参照课本</a:t>
            </a:r>
            <a:r>
              <a:rPr lang="en-US" alt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P65</a:t>
            </a:r>
            <a:r>
              <a:rPr lang="zh-CN" altLang="en-US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，</a:t>
            </a:r>
            <a:r>
              <a:rPr lang="en-US" alt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P69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zh-CN" sz="12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有符号数运算溢出检测OF？</a:t>
            </a:r>
            <a:endParaRPr sz="12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有符号运算溢出检测OF的实现在八位串行加法器的实现中已经讲过。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zh-CN" sz="12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参考测试用例： </a:t>
            </a:r>
            <a:endParaRPr sz="12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1. x=0000</a:t>
            </a:r>
            <a:r>
              <a:rPr lang="en-US" alt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0000，y=0000</a:t>
            </a:r>
            <a:r>
              <a:rPr lang="en-US" alt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0001，sub=0；s=0000</a:t>
            </a:r>
            <a:r>
              <a:rPr lang="en-US" alt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0001，Cout=0，OF=0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2. x=0000</a:t>
            </a:r>
            <a:r>
              <a:rPr lang="en-US" alt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1000，y=0000</a:t>
            </a:r>
            <a:r>
              <a:rPr lang="en-US" alt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0101，sub=1；s=0000</a:t>
            </a:r>
            <a:r>
              <a:rPr lang="en-US" alt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0011，Cout=1，OF=0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3. x=0100</a:t>
            </a:r>
            <a:r>
              <a:rPr lang="en-US" alt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1000，y=0100</a:t>
            </a:r>
            <a:r>
              <a:rPr lang="en-US" alt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0001，sub=0；s=1000</a:t>
            </a:r>
            <a:r>
              <a:rPr lang="en-US" alt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1001，Cout=0，OF=1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4. x=0000</a:t>
            </a:r>
            <a:r>
              <a:rPr lang="en-US" alt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0111，y=1000</a:t>
            </a:r>
            <a:r>
              <a:rPr lang="en-US" alt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0111， sub=1</a:t>
            </a:r>
            <a:r>
              <a:rPr lang="zh-CN" altLang="en-US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；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s=1000</a:t>
            </a:r>
            <a:r>
              <a:rPr lang="en-US" alt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000</a:t>
            </a:r>
            <a:r>
              <a:rPr lang="en-US" alt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， Cout=0，OF=1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" name="p13">
            <a:hlinkClick r:id="" action="ppaction://media"/>
            <a:extLst>
              <a:ext uri="{FF2B5EF4-FFF2-40B4-BE49-F238E27FC236}">
                <a16:creationId xmlns="" xmlns:a16="http://schemas.microsoft.com/office/drawing/2014/main" id="{DF9B2873-2473-49D6-9DF6-99B5873A4F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96261" y="2838575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6"/>
          <p:cNvSpPr txBox="1">
            <a:spLocks noGrp="1"/>
          </p:cNvSpPr>
          <p:nvPr>
            <p:ph type="title"/>
          </p:nvPr>
        </p:nvSpPr>
        <p:spPr>
          <a:xfrm>
            <a:off x="1303800" y="524900"/>
            <a:ext cx="7030500" cy="5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2.四位先行进位电路CLA74182</a:t>
            </a:r>
            <a:endParaRPr/>
          </a:p>
        </p:txBody>
      </p:sp>
      <p:sp>
        <p:nvSpPr>
          <p:cNvPr id="359" name="Google Shape;359;p26"/>
          <p:cNvSpPr txBox="1">
            <a:spLocks noGrp="1"/>
          </p:cNvSpPr>
          <p:nvPr>
            <p:ph type="body" idx="1"/>
          </p:nvPr>
        </p:nvSpPr>
        <p:spPr>
          <a:xfrm>
            <a:off x="1303800" y="1223250"/>
            <a:ext cx="7310400" cy="3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zh-CN" sz="12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输入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：进位产生函数G4、G3、G2、G1，进位传递函数P4、P3、P2、P1以及低位进位Cin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3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zh-CN" sz="12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输出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：四个进位C4、C3、C2、C1,进位产生函数G*，进位传递函数P*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3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60" name="Google Shape;36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8550" y="1156922"/>
            <a:ext cx="3968925" cy="108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14">
            <a:hlinkClick r:id="" action="ppaction://media"/>
            <a:extLst>
              <a:ext uri="{FF2B5EF4-FFF2-40B4-BE49-F238E27FC236}">
                <a16:creationId xmlns="" xmlns:a16="http://schemas.microsoft.com/office/drawing/2014/main" id="{D51B4370-C1C5-4E29-A3EE-98F7BCD500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98550" y="3432887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7"/>
          <p:cNvSpPr txBox="1">
            <a:spLocks noGrp="1"/>
          </p:cNvSpPr>
          <p:nvPr>
            <p:ph type="body" idx="1"/>
          </p:nvPr>
        </p:nvSpPr>
        <p:spPr>
          <a:xfrm>
            <a:off x="1171650" y="599225"/>
            <a:ext cx="7302600" cy="4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回顾八位串行加法器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3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lang="en-US" altLang="zh-CN"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30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如图，之前实现的八位加法器以及八位加减法器都是以“</a:t>
            </a:r>
            <a:r>
              <a:rPr lang="zh-CN" sz="12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串行”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方式实现的，即他们的</a:t>
            </a:r>
            <a:r>
              <a:rPr lang="zh-CN" sz="12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高位进位的产生依赖于低位进位的输入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，这种由低向高位逐步产生进位的方式称为串行进位。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3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因为高位运算需要等待低位运算，因此串行进位加法器的</a:t>
            </a:r>
            <a:r>
              <a:rPr lang="zh-CN" sz="12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速度较慢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300"/>
              </a:spcBef>
              <a:spcAft>
                <a:spcPts val="1600"/>
              </a:spcAft>
              <a:buNone/>
            </a:pP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6" name="Google Shape;36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5148" y="892149"/>
            <a:ext cx="6265735" cy="243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15">
            <a:hlinkClick r:id="" action="ppaction://media"/>
            <a:extLst>
              <a:ext uri="{FF2B5EF4-FFF2-40B4-BE49-F238E27FC236}">
                <a16:creationId xmlns="" xmlns:a16="http://schemas.microsoft.com/office/drawing/2014/main" id="{2E921344-8D9C-42A4-9A2A-2365AC101A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57093" y="502006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8"/>
          <p:cNvSpPr txBox="1">
            <a:spLocks noGrp="1"/>
          </p:cNvSpPr>
          <p:nvPr>
            <p:ph type="body" idx="1"/>
          </p:nvPr>
        </p:nvSpPr>
        <p:spPr>
          <a:xfrm>
            <a:off x="1151200" y="364825"/>
            <a:ext cx="7305600" cy="43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alt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zh-CN" alt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以4位串行进位加法为例</a:t>
            </a:r>
            <a:r>
              <a:rPr lang="zh-CN" altLang="en-US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，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串行进位有公式如下图（课本P99）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zh-CN" altLang="en-US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其中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，A3-A0,B3-B0分别是操作数1A和操作数2B的四位数据，C1、C2、C3、C4分别是从低至高位的进位数据，C0是低位进位输入。可以以此代入展开，得到：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" name="Google Shape;37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2750" y="707975"/>
            <a:ext cx="2901625" cy="16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2738" y="3069075"/>
            <a:ext cx="5553075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16">
            <a:hlinkClick r:id="" action="ppaction://media"/>
            <a:extLst>
              <a:ext uri="{FF2B5EF4-FFF2-40B4-BE49-F238E27FC236}">
                <a16:creationId xmlns="" xmlns:a16="http://schemas.microsoft.com/office/drawing/2014/main" id="{9CF58C0D-E24D-4DA9-B06E-70D022E100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10277" y="815467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9"/>
          <p:cNvSpPr txBox="1">
            <a:spLocks noGrp="1"/>
          </p:cNvSpPr>
          <p:nvPr>
            <p:ph type="body" idx="1"/>
          </p:nvPr>
        </p:nvSpPr>
        <p:spPr>
          <a:xfrm>
            <a:off x="1179025" y="289725"/>
            <a:ext cx="7324500" cy="43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 dirty="0"/>
              <a:t>    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于是，C1，C2，C3,C4的计算便不需要彼此依赖，而是可以独立地根据A3-A0，B3-B0以及C0计算出来。根据这样的思路，便可以实现“四位先行进位电路”。其中，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Gi=Ai-1 Bi-1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Pi=Ai-1 + Bi-1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G=G4 + P4G3 + P4P3G2 + P4P3P2G1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P=P4P3P2P1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根据上述公式，可利用各种逻辑门组合实现CLA74182。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79" name="Google Shape;37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6938" y="364700"/>
            <a:ext cx="5553075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17">
            <a:hlinkClick r:id="" action="ppaction://media"/>
            <a:extLst>
              <a:ext uri="{FF2B5EF4-FFF2-40B4-BE49-F238E27FC236}">
                <a16:creationId xmlns="" xmlns:a16="http://schemas.microsoft.com/office/drawing/2014/main" id="{F000499C-951E-4B56-9F46-12A69991A6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96384" y="3056561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0"/>
          <p:cNvSpPr txBox="1">
            <a:spLocks noGrp="1"/>
          </p:cNvSpPr>
          <p:nvPr>
            <p:ph type="body" idx="1"/>
          </p:nvPr>
        </p:nvSpPr>
        <p:spPr>
          <a:xfrm>
            <a:off x="1171650" y="537925"/>
            <a:ext cx="7162800" cy="39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solidFill>
                  <a:srgbClr val="FF0000"/>
                </a:solidFill>
              </a:rPr>
              <a:t>    参考测试用例：</a:t>
            </a:r>
            <a:endParaRPr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 dirty="0"/>
              <a:t>    输入序列G4 P4 G3 P3 G2 P2 G1 P1 Cin，输出序列C4 C3 C2 C1 G* P*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 dirty="0"/>
              <a:t>    1.输入：0000</a:t>
            </a:r>
            <a:r>
              <a:rPr lang="en-US" altLang="zh-CN" dirty="0"/>
              <a:t> </a:t>
            </a:r>
            <a:r>
              <a:rPr lang="zh-CN" dirty="0"/>
              <a:t>0001</a:t>
            </a:r>
            <a:r>
              <a:rPr lang="en-US" altLang="zh-CN" dirty="0"/>
              <a:t> </a:t>
            </a:r>
            <a:r>
              <a:rPr lang="zh-CN" dirty="0"/>
              <a:t>1    输出：0001</a:t>
            </a:r>
            <a:r>
              <a:rPr lang="en-US" altLang="zh-CN" dirty="0"/>
              <a:t> </a:t>
            </a:r>
            <a:r>
              <a:rPr lang="zh-CN" dirty="0"/>
              <a:t>00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 dirty="0"/>
              <a:t>    2.输入：0000</a:t>
            </a:r>
            <a:r>
              <a:rPr lang="en-US" altLang="zh-CN" dirty="0"/>
              <a:t> </a:t>
            </a:r>
            <a:r>
              <a:rPr lang="zh-CN" dirty="0"/>
              <a:t>0111</a:t>
            </a:r>
            <a:r>
              <a:rPr lang="en-US" altLang="zh-CN" dirty="0"/>
              <a:t> </a:t>
            </a:r>
            <a:r>
              <a:rPr lang="zh-CN" dirty="0"/>
              <a:t>0    输出：0011</a:t>
            </a:r>
            <a:r>
              <a:rPr lang="en-US" altLang="zh-CN" dirty="0"/>
              <a:t> </a:t>
            </a:r>
            <a:r>
              <a:rPr lang="zh-CN" dirty="0"/>
              <a:t>00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 dirty="0"/>
              <a:t>    3.输入：1111</a:t>
            </a:r>
            <a:r>
              <a:rPr lang="en-US" altLang="zh-CN" dirty="0"/>
              <a:t> </a:t>
            </a:r>
            <a:r>
              <a:rPr lang="zh-CN" dirty="0"/>
              <a:t>0000</a:t>
            </a:r>
            <a:r>
              <a:rPr lang="en-US" altLang="zh-CN" dirty="0"/>
              <a:t> </a:t>
            </a:r>
            <a:r>
              <a:rPr lang="zh-CN" dirty="0"/>
              <a:t>0    输出：1100</a:t>
            </a:r>
            <a:r>
              <a:rPr lang="en-US" altLang="zh-CN" dirty="0"/>
              <a:t> </a:t>
            </a:r>
            <a:r>
              <a:rPr lang="zh-CN" dirty="0"/>
              <a:t>10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CN" dirty="0"/>
              <a:t>    4.输入：1111</a:t>
            </a:r>
            <a:r>
              <a:rPr lang="en-US" altLang="zh-CN" dirty="0"/>
              <a:t> </a:t>
            </a:r>
            <a:r>
              <a:rPr lang="zh-CN" dirty="0"/>
              <a:t>1110</a:t>
            </a:r>
            <a:r>
              <a:rPr lang="en-US" altLang="zh-CN" dirty="0"/>
              <a:t> </a:t>
            </a:r>
            <a:r>
              <a:rPr lang="zh-CN" dirty="0"/>
              <a:t>0    输出：1111</a:t>
            </a:r>
            <a:r>
              <a:rPr lang="en-US" altLang="zh-CN" dirty="0"/>
              <a:t> </a:t>
            </a:r>
            <a:r>
              <a:rPr lang="zh-CN" dirty="0"/>
              <a:t>10</a:t>
            </a:r>
            <a:endParaRPr dirty="0"/>
          </a:p>
        </p:txBody>
      </p:sp>
      <p:pic>
        <p:nvPicPr>
          <p:cNvPr id="2" name="p18">
            <a:hlinkClick r:id="" action="ppaction://media"/>
            <a:extLst>
              <a:ext uri="{FF2B5EF4-FFF2-40B4-BE49-F238E27FC236}">
                <a16:creationId xmlns="" xmlns:a16="http://schemas.microsoft.com/office/drawing/2014/main" id="{43210131-7E28-4C9D-8433-D9401A1918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98981" y="3241675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3/4/5. 4位/16位/32位快速加法器</a:t>
            </a:r>
            <a:endParaRPr/>
          </a:p>
        </p:txBody>
      </p:sp>
      <p:sp>
        <p:nvSpPr>
          <p:cNvPr id="390" name="Google Shape;390;p31"/>
          <p:cNvSpPr txBox="1">
            <a:spLocks noGrp="1"/>
          </p:cNvSpPr>
          <p:nvPr>
            <p:ph type="body" idx="1"/>
          </p:nvPr>
        </p:nvSpPr>
        <p:spPr>
          <a:xfrm>
            <a:off x="1303800" y="1075850"/>
            <a:ext cx="7140900" cy="3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4位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/>
              <a:t>16位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91" name="Google Shape;3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512925"/>
            <a:ext cx="5276850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3800" y="3286663"/>
            <a:ext cx="5276850" cy="12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/>
              <a:t>运算器组成实验</a:t>
            </a:r>
            <a:endParaRPr dirty="0"/>
          </a:p>
        </p:txBody>
      </p:sp>
      <p:sp>
        <p:nvSpPr>
          <p:cNvPr id="284" name="Google Shape;284;p1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3048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运算器组成实验，具体包含6个电路的设计任务，分别是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3048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1.八位</a:t>
            </a:r>
            <a:r>
              <a:rPr lang="zh-CN" sz="12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串行可控加减法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器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3048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2.四位</a:t>
            </a:r>
            <a:r>
              <a:rPr lang="zh-CN" sz="12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先行进位电路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cla74182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3048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3.四位</a:t>
            </a:r>
            <a:r>
              <a:rPr lang="zh-CN" sz="12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快速加法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器，4.十六位快速加法器，5.32位快速加法器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3048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</a:t>
            </a:r>
            <a:r>
              <a:rPr lang="zh-CN" sz="12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32位MIPS运算器</a:t>
            </a:r>
            <a:endParaRPr sz="12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" name="p2">
            <a:hlinkClick r:id="" action="ppaction://media"/>
            <a:extLst>
              <a:ext uri="{FF2B5EF4-FFF2-40B4-BE49-F238E27FC236}">
                <a16:creationId xmlns="" xmlns:a16="http://schemas.microsoft.com/office/drawing/2014/main" id="{85C940A8-D7C9-459B-9FF4-314ABFFA61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6437" y="3875659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2"/>
          <p:cNvSpPr txBox="1">
            <a:spLocks noGrp="1"/>
          </p:cNvSpPr>
          <p:nvPr>
            <p:ph type="body" idx="1"/>
          </p:nvPr>
        </p:nvSpPr>
        <p:spPr>
          <a:xfrm>
            <a:off x="1171650" y="751625"/>
            <a:ext cx="7162800" cy="3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/>
              <a:t>32位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300"/>
              </a:spcBef>
              <a:spcAft>
                <a:spcPts val="0"/>
              </a:spcAft>
              <a:buNone/>
            </a:pPr>
            <a:r>
              <a:rPr lang="zh-CN" dirty="0"/>
              <a:t>    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4位/16位/32位快速加法器可以利用CLA74182四位先行进位电路实现，思路较为简单。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3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以4位快速加法器为例，首先需要一个CLA74182作为来并行</a:t>
            </a:r>
            <a:r>
              <a:rPr lang="zh-CN" sz="12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计算进位值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，然后只需要4个一位全加器FA</a:t>
            </a:r>
            <a:r>
              <a:rPr lang="zh-CN" sz="12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实现加法运算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即可。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3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16位与32位的实现思路与其是大同小异的，不加赘述。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3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98" name="Google Shape;39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1650" y="1073663"/>
            <a:ext cx="5276850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20">
            <a:hlinkClick r:id="" action="ppaction://media"/>
            <a:extLst>
              <a:ext uri="{FF2B5EF4-FFF2-40B4-BE49-F238E27FC236}">
                <a16:creationId xmlns="" xmlns:a16="http://schemas.microsoft.com/office/drawing/2014/main" id="{9B4FDB2F-A2DE-459A-9ABB-DE87F4A82EB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2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03909" y="4287943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6.32位MIPS运算器设计</a:t>
            </a:r>
            <a:endParaRPr/>
          </a:p>
        </p:txBody>
      </p:sp>
      <p:sp>
        <p:nvSpPr>
          <p:cNvPr id="404" name="Google Shape;404;p33"/>
          <p:cNvSpPr txBox="1">
            <a:spLocks noGrp="1"/>
          </p:cNvSpPr>
          <p:nvPr>
            <p:ph type="body" idx="1"/>
          </p:nvPr>
        </p:nvSpPr>
        <p:spPr>
          <a:xfrm>
            <a:off x="1303800" y="1098075"/>
            <a:ext cx="7221900" cy="3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zh-CN" sz="12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输入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：32位操作数1X，32位操作数2Y，AluOP运算器功能控制码S。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zh-CN" sz="12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输出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：结果1Result，结果2Result2，有符号运算溢出判断OF，无符号数溢出判断UOF，两操作数是否相等判断Equal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8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405" name="Google Shape;40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0900" y="1098075"/>
            <a:ext cx="5339550" cy="173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21">
            <a:hlinkClick r:id="" action="ppaction://media"/>
            <a:extLst>
              <a:ext uri="{FF2B5EF4-FFF2-40B4-BE49-F238E27FC236}">
                <a16:creationId xmlns="" xmlns:a16="http://schemas.microsoft.com/office/drawing/2014/main" id="{33AA7E95-249F-47A4-AA75-2189A0D55C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80900" y="4192651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4"/>
          <p:cNvSpPr txBox="1">
            <a:spLocks noGrp="1"/>
          </p:cNvSpPr>
          <p:nvPr>
            <p:ph type="body" idx="1"/>
          </p:nvPr>
        </p:nvSpPr>
        <p:spPr>
          <a:xfrm>
            <a:off x="1303800" y="545300"/>
            <a:ext cx="3430500" cy="39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dirty="0"/>
              <a:t>表1芯片引脚与功能描述.</a:t>
            </a:r>
            <a:endParaRPr dirty="0"/>
          </a:p>
        </p:txBody>
      </p:sp>
      <p:sp>
        <p:nvSpPr>
          <p:cNvPr id="411" name="Google Shape;411;p34"/>
          <p:cNvSpPr txBox="1">
            <a:spLocks noGrp="1"/>
          </p:cNvSpPr>
          <p:nvPr>
            <p:ph type="body" idx="2"/>
          </p:nvPr>
        </p:nvSpPr>
        <p:spPr>
          <a:xfrm>
            <a:off x="4811900" y="545250"/>
            <a:ext cx="3522300" cy="39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dirty="0"/>
              <a:t>表2运算符功能</a:t>
            </a:r>
            <a:endParaRPr dirty="0"/>
          </a:p>
        </p:txBody>
      </p:sp>
      <p:pic>
        <p:nvPicPr>
          <p:cNvPr id="412" name="Google Shape;41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3800" y="1020900"/>
            <a:ext cx="3573675" cy="223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7475" y="950301"/>
            <a:ext cx="3658475" cy="324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22">
            <a:hlinkClick r:id="" action="ppaction://media"/>
            <a:extLst>
              <a:ext uri="{FF2B5EF4-FFF2-40B4-BE49-F238E27FC236}">
                <a16:creationId xmlns="" xmlns:a16="http://schemas.microsoft.com/office/drawing/2014/main" id="{C1A17B3C-51F9-4B0D-90CA-1542EACDE3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03800" y="3624943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5"/>
          <p:cNvSpPr txBox="1">
            <a:spLocks noGrp="1"/>
          </p:cNvSpPr>
          <p:nvPr>
            <p:ph type="body" idx="1"/>
          </p:nvPr>
        </p:nvSpPr>
        <p:spPr>
          <a:xfrm>
            <a:off x="1171650" y="751625"/>
            <a:ext cx="7162800" cy="3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3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共有13个功能需要同学们实现，包括了“移位运算”、“乘除加减运算”、“位运算”和“比较运算”。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3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Logisim提供了许多现有的运算部件供同学们使用，同学们可以使用</a:t>
            </a:r>
            <a:r>
              <a:rPr lang="zh-CN" sz="12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除了自带的加法器、减法器以外的部件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搭建32位运算器。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3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重点在于根据AluOP即S的值，来对ALU的当前功能进行相应的选择，给出正确的输出结果。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3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3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zh-CN" sz="12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如何实现AluOP运算器功能控制？</a:t>
            </a:r>
            <a:endParaRPr sz="12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3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提示：Logisim自带了数据选择器，可以以此为思路实现运算器控制功能。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3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3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3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" name="p23">
            <a:hlinkClick r:id="" action="ppaction://media"/>
            <a:extLst>
              <a:ext uri="{FF2B5EF4-FFF2-40B4-BE49-F238E27FC236}">
                <a16:creationId xmlns="" xmlns:a16="http://schemas.microsoft.com/office/drawing/2014/main" id="{5C320379-41DF-443B-9179-287557620F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86789" y="3607435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9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6"/>
          <p:cNvSpPr txBox="1">
            <a:spLocks noGrp="1"/>
          </p:cNvSpPr>
          <p:nvPr>
            <p:ph type="body" idx="1"/>
          </p:nvPr>
        </p:nvSpPr>
        <p:spPr>
          <a:xfrm>
            <a:off x="1171650" y="751625"/>
            <a:ext cx="7162800" cy="3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组装好的ALU可以将其放入“运算器测试电路”中根据时钟信号测试其功能是否完备。</a:t>
            </a:r>
            <a:endParaRPr dirty="0"/>
          </a:p>
        </p:txBody>
      </p:sp>
      <p:pic>
        <p:nvPicPr>
          <p:cNvPr id="424" name="Google Shape;42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2275" y="1119550"/>
            <a:ext cx="5517125" cy="3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24">
            <a:hlinkClick r:id="" action="ppaction://media"/>
            <a:extLst>
              <a:ext uri="{FF2B5EF4-FFF2-40B4-BE49-F238E27FC236}">
                <a16:creationId xmlns="" xmlns:a16="http://schemas.microsoft.com/office/drawing/2014/main" id="{3918597E-8233-49AD-9439-566DC9F0FC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02275" y="2607564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实验检查</a:t>
            </a:r>
            <a:endParaRPr/>
          </a:p>
        </p:txBody>
      </p:sp>
      <p:sp>
        <p:nvSpPr>
          <p:cNvPr id="430" name="Google Shape;430;p37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/>
              <a:t>要求理解实验原理，并掌握具体实现过程。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 dirty="0"/>
              <a:t>1.会通过一些测试用例查看输入对应输出是否正确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 dirty="0"/>
              <a:t>2.会对电路设计原理提问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 dirty="0"/>
              <a:t>3.会针对电路设计具体实现</a:t>
            </a:r>
            <a:r>
              <a:rPr lang="zh-CN" altLang="en-US" dirty="0"/>
              <a:t>的方式</a:t>
            </a:r>
            <a:r>
              <a:rPr lang="zh-CN" dirty="0"/>
              <a:t>提问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8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 谢谢！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预置部件a.一位全加器FA</a:t>
            </a:r>
            <a:endParaRPr/>
          </a:p>
        </p:txBody>
      </p:sp>
      <p:sp>
        <p:nvSpPr>
          <p:cNvPr id="290" name="Google Shape;290;p15"/>
          <p:cNvSpPr txBox="1">
            <a:spLocks noGrp="1"/>
          </p:cNvSpPr>
          <p:nvPr>
            <p:ph type="body" idx="1"/>
          </p:nvPr>
        </p:nvSpPr>
        <p:spPr>
          <a:xfrm>
            <a:off x="1303800" y="1597875"/>
            <a:ext cx="6987900" cy="29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为了实现多位加法，首先讨论一位加法。对于一位加法，</a:t>
            </a:r>
            <a:r>
              <a:rPr lang="zh-CN" altLang="en-US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显然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有输入：操作数1</a:t>
            </a:r>
            <a:r>
              <a:rPr lang="zh-CN" sz="12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，操作数2</a:t>
            </a:r>
            <a:r>
              <a:rPr lang="zh-CN" sz="12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；有输出：结果</a:t>
            </a:r>
            <a:r>
              <a:rPr lang="zh-CN" sz="12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以及进位产生</a:t>
            </a:r>
            <a:r>
              <a:rPr lang="zh-CN" sz="12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Cout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。则有， 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0+0=0，进位0；0+1=1，进位0；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1+0=1，进位0；1+1=0，进位1；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8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" name="p3">
            <a:hlinkClick r:id="" action="ppaction://media"/>
            <a:extLst>
              <a:ext uri="{FF2B5EF4-FFF2-40B4-BE49-F238E27FC236}">
                <a16:creationId xmlns="" xmlns:a16="http://schemas.microsoft.com/office/drawing/2014/main" id="{F28B39C8-E490-47CB-AB66-99E5F8EDE7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62405" y="3717163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8293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>
            <a:spLocks noGrp="1"/>
          </p:cNvSpPr>
          <p:nvPr>
            <p:ph type="body" idx="1"/>
          </p:nvPr>
        </p:nvSpPr>
        <p:spPr>
          <a:xfrm>
            <a:off x="1171650" y="751625"/>
            <a:ext cx="7162800" cy="3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然而，在</a:t>
            </a:r>
            <a:r>
              <a:rPr lang="zh-CN" sz="12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实际的运算中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，对于一位加法，还有从低位进位引入的</a:t>
            </a:r>
            <a:r>
              <a:rPr lang="zh-CN" sz="12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进位值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，在运算中</a:t>
            </a:r>
            <a:r>
              <a:rPr lang="zh-CN" sz="12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不可忽略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，我们把这个低位进位值记作</a:t>
            </a:r>
            <a:r>
              <a:rPr lang="zh-CN" sz="12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Cin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，同样要与</a:t>
            </a:r>
            <a:r>
              <a:rPr lang="zh-CN" sz="12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和</a:t>
            </a:r>
            <a:r>
              <a:rPr lang="zh-CN" sz="12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一起参与加法运算。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那么对于一位加法运算，有操作数1</a:t>
            </a:r>
            <a:r>
              <a:rPr lang="zh-CN" sz="12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，操作数2</a:t>
            </a:r>
            <a:r>
              <a:rPr lang="zh-CN" sz="12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以及</a:t>
            </a:r>
            <a:r>
              <a:rPr lang="zh-CN" sz="12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Cin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三个输入数据，同时有</a:t>
            </a:r>
            <a:r>
              <a:rPr lang="zh-CN" sz="12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和</a:t>
            </a:r>
            <a:r>
              <a:rPr lang="zh-CN" sz="12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Cout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两个输出数据。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对于这个运算过程，有逻辑表达式可以根据</a:t>
            </a:r>
            <a:r>
              <a:rPr lang="zh-CN" sz="12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，</a:t>
            </a:r>
            <a:r>
              <a:rPr lang="zh-CN" sz="12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和</a:t>
            </a:r>
            <a:r>
              <a:rPr lang="zh-CN" sz="12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Cin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的不同值计算出</a:t>
            </a:r>
            <a:r>
              <a:rPr lang="zh-CN" sz="12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以及</a:t>
            </a:r>
            <a:r>
              <a:rPr lang="zh-CN" sz="12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Cout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的值。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逻辑表达式为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根据一位加法的原理，可以设计出一位全加器FA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1650" y="2703650"/>
            <a:ext cx="267652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4">
            <a:hlinkClick r:id="" action="ppaction://media"/>
            <a:extLst>
              <a:ext uri="{FF2B5EF4-FFF2-40B4-BE49-F238E27FC236}">
                <a16:creationId xmlns="" xmlns:a16="http://schemas.microsoft.com/office/drawing/2014/main" id="{5E56EBFC-07A9-4C70-9811-0D927C74C1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52677" y="4044262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9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"/>
          <p:cNvSpPr txBox="1">
            <a:spLocks noGrp="1"/>
          </p:cNvSpPr>
          <p:nvPr>
            <p:ph type="body" idx="1"/>
          </p:nvPr>
        </p:nvSpPr>
        <p:spPr>
          <a:xfrm>
            <a:off x="1164300" y="692675"/>
            <a:ext cx="3570000" cy="38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/>
              <a:t>a.一位全加器FA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02" name="Google Shape;302;p17"/>
          <p:cNvSpPr txBox="1">
            <a:spLocks noGrp="1"/>
          </p:cNvSpPr>
          <p:nvPr>
            <p:ph type="body" idx="2"/>
          </p:nvPr>
        </p:nvSpPr>
        <p:spPr>
          <a:xfrm>
            <a:off x="4841375" y="692675"/>
            <a:ext cx="3570000" cy="38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3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这是一位全加器FA内部的电路设计，</a:t>
            </a:r>
            <a:r>
              <a:rPr lang="zh-CN" sz="12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输入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为两个加数Xi、Yi以及低位进位输入Cin。</a:t>
            </a:r>
            <a:r>
              <a:rPr lang="zh-CN" sz="12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输出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为和数Si以及高位进位输出Cout，它们对应的逻辑表达式分别是：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3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S= Xi xor Yi xor Cin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3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Cout= XiYi+Cin(Xi xor Yi)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3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已经封装好的电路可以在其他电路中直接拖拽使用，一位加法器FA在其他电路中的效果如图所示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30480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将8个FA的</a:t>
            </a:r>
            <a:r>
              <a:rPr lang="zh-CN" sz="12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进位链串联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即可得到8位串行加法器。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30480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3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3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03" name="Google Shape;30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4300" y="1142175"/>
            <a:ext cx="1976156" cy="338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1375" y="3080200"/>
            <a:ext cx="1292125" cy="111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5">
            <a:hlinkClick r:id="" action="ppaction://media"/>
            <a:extLst>
              <a:ext uri="{FF2B5EF4-FFF2-40B4-BE49-F238E27FC236}">
                <a16:creationId xmlns="" xmlns:a16="http://schemas.microsoft.com/office/drawing/2014/main" id="{CE9F1C86-4C8E-4C76-9216-62A43CD47E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28318" y="3952443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"/>
          <p:cNvSpPr txBox="1">
            <a:spLocks noGrp="1"/>
          </p:cNvSpPr>
          <p:nvPr>
            <p:ph type="body" idx="1"/>
          </p:nvPr>
        </p:nvSpPr>
        <p:spPr>
          <a:xfrm>
            <a:off x="1193775" y="346350"/>
            <a:ext cx="4428600" cy="43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b="1">
                <a:latin typeface="Maven Pro"/>
                <a:ea typeface="Maven Pro"/>
                <a:cs typeface="Maven Pro"/>
                <a:sym typeface="Maven Pro"/>
              </a:rPr>
              <a:t>预置电路b.八位串行加法器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10" name="Google Shape;310;p18"/>
          <p:cNvSpPr txBox="1">
            <a:spLocks noGrp="1"/>
          </p:cNvSpPr>
          <p:nvPr>
            <p:ph type="body" idx="2"/>
          </p:nvPr>
        </p:nvSpPr>
        <p:spPr>
          <a:xfrm>
            <a:off x="5374425" y="1029138"/>
            <a:ext cx="2979000" cy="27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304800" algn="l" rtl="0">
              <a:spcBef>
                <a:spcPts val="13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如图所示，将8个一位全加器FA的</a:t>
            </a:r>
            <a:r>
              <a:rPr lang="zh-CN" sz="12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进位链串联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即可得到</a:t>
            </a:r>
            <a:r>
              <a:rPr lang="en-US" alt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位加法器，由于补码符号位也可以参与运算，所以此电路既可以用于有符号数运算，也可以用于无符号数运算，但二者在溢出检测上有一定区别，</a:t>
            </a:r>
            <a:r>
              <a:rPr lang="zh-CN" sz="12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这里OF的判定以</a:t>
            </a:r>
            <a:r>
              <a:rPr lang="zh-CN" sz="1200" dirty="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有符号数</a:t>
            </a:r>
            <a:r>
              <a:rPr lang="zh-CN" sz="12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加法运算是否溢出为标准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304800" algn="l" rtl="0">
              <a:spcBef>
                <a:spcPts val="13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304800" algn="l" rtl="0">
              <a:spcBef>
                <a:spcPts val="13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304800" algn="l" rtl="0">
              <a:spcBef>
                <a:spcPts val="13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304800" algn="l" rtl="0">
              <a:spcBef>
                <a:spcPts val="13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3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11" name="Google Shape;31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3775" y="1066038"/>
            <a:ext cx="4180650" cy="2716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8"/>
          <p:cNvSpPr txBox="1">
            <a:spLocks noGrp="1"/>
          </p:cNvSpPr>
          <p:nvPr>
            <p:ph type="body" idx="2"/>
          </p:nvPr>
        </p:nvSpPr>
        <p:spPr>
          <a:xfrm>
            <a:off x="1193775" y="3745950"/>
            <a:ext cx="71919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304800" algn="l" rtl="0">
              <a:spcBef>
                <a:spcPts val="13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教材P66给出了溢出的定义，即</a:t>
            </a:r>
            <a:r>
              <a:rPr lang="zh-CN" sz="12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运算结果超出数据类型所能表示的数据范围的现象称为溢出，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有多种方法可以检测出溢出，课本上给出了3种常用的方法来检测溢出。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304800" algn="l" rtl="0">
              <a:spcBef>
                <a:spcPts val="13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304800" algn="l" rtl="0">
              <a:spcBef>
                <a:spcPts val="13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304800" algn="l" rtl="0">
              <a:spcBef>
                <a:spcPts val="13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3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" name="p6">
            <a:hlinkClick r:id="" action="ppaction://media"/>
            <a:extLst>
              <a:ext uri="{FF2B5EF4-FFF2-40B4-BE49-F238E27FC236}">
                <a16:creationId xmlns="" xmlns:a16="http://schemas.microsoft.com/office/drawing/2014/main" id="{796CB718-CCF0-4F5C-B070-9D98216A2E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02669" y="3142217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3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9"/>
          <p:cNvSpPr txBox="1">
            <a:spLocks noGrp="1"/>
          </p:cNvSpPr>
          <p:nvPr>
            <p:ph type="body" idx="1"/>
          </p:nvPr>
        </p:nvSpPr>
        <p:spPr>
          <a:xfrm>
            <a:off x="1171650" y="751625"/>
            <a:ext cx="7162800" cy="3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溢出检测方法1.根据</a:t>
            </a:r>
            <a:r>
              <a:rPr lang="zh-CN" sz="12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操作数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和</a:t>
            </a:r>
            <a:r>
              <a:rPr lang="zh-CN" sz="12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运算结果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的</a:t>
            </a:r>
            <a:r>
              <a:rPr lang="zh-CN" sz="12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符号位是否一致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来进行检测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3048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在有符号运算</a:t>
            </a:r>
            <a:r>
              <a:rPr lang="zh-CN" sz="12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加法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中，只有</a:t>
            </a:r>
            <a:r>
              <a:rPr lang="zh-CN" sz="12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两个符号相同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的数</a:t>
            </a:r>
            <a:r>
              <a:rPr lang="zh-CN" sz="12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相加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时才有可能产生溢出，因此，可以根据操作数与运算结果的符号位是否一致来进行检测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304800" algn="l" rtl="0">
              <a:spcBef>
                <a:spcPts val="13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设Xf,Yf分别为两个操作数的符号位，Sf为结果的符号位，V为溢出标志位，V=1时即表示溢出，那么就有逻辑表达式：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304800" algn="l" rtl="0">
              <a:spcBef>
                <a:spcPts val="13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304800" algn="l" rtl="0">
              <a:spcBef>
                <a:spcPts val="13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这个逻辑表达式表明，有符号加法运算溢出的条件是：两个操作数都是正数结果却为负数，或者 两个运算数都是负数结果却是正数。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304800" algn="l" rtl="0">
              <a:spcBef>
                <a:spcPts val="13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根据这个表达式，利用AND gate，OR gate，NOT gate可以容易地构造出相应的溢出检测电路。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304800" algn="l" rtl="0">
              <a:spcBef>
                <a:spcPts val="13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304800" algn="l" rtl="0">
              <a:spcBef>
                <a:spcPts val="13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3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18" name="Google Shape;31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9350" y="2371725"/>
            <a:ext cx="30289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7">
            <a:hlinkClick r:id="" action="ppaction://media"/>
            <a:extLst>
              <a:ext uri="{FF2B5EF4-FFF2-40B4-BE49-F238E27FC236}">
                <a16:creationId xmlns="" xmlns:a16="http://schemas.microsoft.com/office/drawing/2014/main" id="{3FE628EA-CEE3-4CDF-97DE-68404482D2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65668" y="3741547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5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0"/>
          <p:cNvSpPr txBox="1">
            <a:spLocks noGrp="1"/>
          </p:cNvSpPr>
          <p:nvPr>
            <p:ph type="body" idx="1"/>
          </p:nvPr>
        </p:nvSpPr>
        <p:spPr>
          <a:xfrm>
            <a:off x="1171650" y="751625"/>
            <a:ext cx="7162800" cy="3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3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溢出检测方法2.根据运算过程中，</a:t>
            </a:r>
            <a:r>
              <a:rPr lang="zh-CN" sz="12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最高数据位的进位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与</a:t>
            </a:r>
            <a:r>
              <a:rPr lang="zh-CN" sz="12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符号位的进位位是否一致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进行检测</a:t>
            </a:r>
            <a:r>
              <a:rPr lang="zh-CN" sz="12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（推荐）</a:t>
            </a:r>
            <a:endParaRPr sz="12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3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设运算时</a:t>
            </a:r>
            <a:r>
              <a:rPr lang="zh-CN" sz="12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最高数据位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产生的进位信号为Cd，</a:t>
            </a:r>
            <a:r>
              <a:rPr lang="zh-CN" sz="12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符号位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产生的进位信号为Cf，那么相应的检测逻辑表达式为：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V= Cd xor Cf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这个表达式表明，运算过程中最高数据位的进位Cd与符号位的进位Cf不同步时，就表明有符号运算结果发生了溢出。教材P67有相应的图示与直观解释，因为上面已经说过一种检测方法，这里不对方法2详细展开。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可以用XOR gate实现。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3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3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" name="p8">
            <a:hlinkClick r:id="" action="ppaction://media"/>
            <a:extLst>
              <a:ext uri="{FF2B5EF4-FFF2-40B4-BE49-F238E27FC236}">
                <a16:creationId xmlns="" xmlns:a16="http://schemas.microsoft.com/office/drawing/2014/main" id="{E352B60D-DD5F-49CE-ABB1-B0D264B287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28293" y="3412363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1"/>
          <p:cNvSpPr txBox="1">
            <a:spLocks noGrp="1"/>
          </p:cNvSpPr>
          <p:nvPr>
            <p:ph type="body" idx="1"/>
          </p:nvPr>
        </p:nvSpPr>
        <p:spPr>
          <a:xfrm>
            <a:off x="1171650" y="751625"/>
            <a:ext cx="7162800" cy="3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溢出检测方法3.利用变形补码进行检测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变形补码，就是利用两个二进制位来表示符号位，其余部分与补码相同。</a:t>
            </a:r>
            <a:r>
              <a:rPr lang="zh-CN" sz="12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采用变形补码后，正数符号以“00”表示，负数符号以“11”表示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，一般称左边的符号位为第一符号位，右边的符号位为第二符号位。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若运算结果的符号位为</a:t>
            </a:r>
            <a:r>
              <a:rPr lang="zh-CN" sz="12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“01”或“10”则表示分别发生了上溢和下溢</a:t>
            </a: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根据这个道理，运算结果的两个符号位相同，则表示没有溢出；若两个符号位相异，则表示溢出。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设运算结果的第一符号位为Sf1，第二符号位为Sf2，则有逻辑表达式：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V= Sf1 xor Sf2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可以用XOR gate实现。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" name="p9">
            <a:hlinkClick r:id="" action="ppaction://media"/>
            <a:extLst>
              <a:ext uri="{FF2B5EF4-FFF2-40B4-BE49-F238E27FC236}">
                <a16:creationId xmlns="" xmlns:a16="http://schemas.microsoft.com/office/drawing/2014/main" id="{557876A5-563E-45A8-B659-4333F36B0D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77061" y="3631819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2391</Words>
  <Application>Microsoft Office PowerPoint</Application>
  <PresentationFormat>全屏显示(16:9)</PresentationFormat>
  <Paragraphs>177</Paragraphs>
  <Slides>26</Slides>
  <Notes>26</Notes>
  <HiddenSlides>0</HiddenSlides>
  <MMClips>23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0" baseType="lpstr">
      <vt:lpstr>Nunito</vt:lpstr>
      <vt:lpstr>Maven Pro</vt:lpstr>
      <vt:lpstr>Arial</vt:lpstr>
      <vt:lpstr>Momentum</vt:lpstr>
      <vt:lpstr>计算机组成原理</vt:lpstr>
      <vt:lpstr>运算器组成实验</vt:lpstr>
      <vt:lpstr>预置部件a.一位全加器FA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1.八位串行可控加减法器</vt:lpstr>
      <vt:lpstr>PowerPoint 演示文稿</vt:lpstr>
      <vt:lpstr>PowerPoint 演示文稿</vt:lpstr>
      <vt:lpstr>2.四位先行进位电路CLA74182</vt:lpstr>
      <vt:lpstr>PowerPoint 演示文稿</vt:lpstr>
      <vt:lpstr>PowerPoint 演示文稿</vt:lpstr>
      <vt:lpstr>PowerPoint 演示文稿</vt:lpstr>
      <vt:lpstr>PowerPoint 演示文稿</vt:lpstr>
      <vt:lpstr>3/4/5. 4位/16位/32位快速加法器</vt:lpstr>
      <vt:lpstr>PowerPoint 演示文稿</vt:lpstr>
      <vt:lpstr>6.32位MIPS运算器设计</vt:lpstr>
      <vt:lpstr>PowerPoint 演示文稿</vt:lpstr>
      <vt:lpstr>PowerPoint 演示文稿</vt:lpstr>
      <vt:lpstr>PowerPoint 演示文稿</vt:lpstr>
      <vt:lpstr>实验检查</vt:lpstr>
      <vt:lpstr>  谢谢！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计算机组成原理-实验2</dc:title>
  <cp:lastModifiedBy>Administrator</cp:lastModifiedBy>
  <cp:revision>30</cp:revision>
  <dcterms:modified xsi:type="dcterms:W3CDTF">2023-12-20T09:00:20Z</dcterms:modified>
</cp:coreProperties>
</file>